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0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2457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77739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76797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4857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37314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1308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062721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556712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4252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67675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76527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0553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11676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52155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67984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95195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6819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F009793-18F8-49B0-8858-D42DA0AD4946}" type="datetimeFigureOut">
              <a:rPr lang="fr-CA" smtClean="0"/>
              <a:t>2019-03-16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AFDFD52-E09F-4E42-947D-8D04E5BF528A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92127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7">
            <a:extLst>
              <a:ext uri="{FF2B5EF4-FFF2-40B4-BE49-F238E27FC236}">
                <a16:creationId xmlns:a16="http://schemas.microsoft.com/office/drawing/2014/main" id="{6CC7770B-E4E1-42D6-9437-DAA4A3A9E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26DE5B-A1A6-4746-8EF7-4D6809ED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9">
              <a:extLst>
                <a:ext uri="{FF2B5EF4-FFF2-40B4-BE49-F238E27FC236}">
                  <a16:creationId xmlns:a16="http://schemas.microsoft.com/office/drawing/2014/main" id="{377A3DDA-BF17-4302-867E-EBFD777B0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BE30704-4227-4B7B-BDB8-BFCF3908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23B1E7-AEA4-42D8-8F4A-9D116F296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21B6244-6EAE-442C-ACCF-8146103EC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7724B-D746-4AEF-A4A9-0873892BB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087" y="520647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dirty="0">
                <a:latin typeface="Consolas" panose="020B0609020204030204" pitchFamily="49" charset="0"/>
              </a:rPr>
              <a:t>360.</a:t>
            </a:r>
            <a:r>
              <a:rPr lang="en-US" sz="5400" dirty="0">
                <a:latin typeface="Consolas" panose="020B0609020204030204" pitchFamily="49" charset="0"/>
              </a:rPr>
              <a:t>c</a:t>
            </a:r>
            <a:r>
              <a:rPr lang="en-US" sz="7200" dirty="0">
                <a:latin typeface="Consolas" panose="020B0609020204030204" pitchFamily="49" charset="0"/>
              </a:rPr>
              <a:t>ar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686B522B-6282-4D7B-A475-4A391996F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100" y="5143500"/>
            <a:ext cx="7830873" cy="1504419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buFont typeface="Wingdings 3" panose="05040102010807070707" pitchFamily="18" charset="2"/>
              <a:buChar char=""/>
            </a:pP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Wail Ayad - Poly</a:t>
            </a:r>
          </a:p>
          <a:p>
            <a:pPr>
              <a:buFont typeface="Wingdings 3" panose="05040102010807070707" pitchFamily="18" charset="2"/>
              <a:buChar char=""/>
            </a:pP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Rui Guo - </a:t>
            </a: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Mcgill</a:t>
            </a:r>
            <a:endParaRPr lang="en-US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buFont typeface="Wingdings 3" panose="05040102010807070707" pitchFamily="18" charset="2"/>
              <a:buChar char=""/>
            </a:pPr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Édouardo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 Magini - HEC</a:t>
            </a:r>
          </a:p>
          <a:p>
            <a:pPr>
              <a:buFont typeface="Wingdings 3" panose="05040102010807070707" pitchFamily="18" charset="2"/>
              <a:buChar char=""/>
            </a:pP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Émile Normand – ETS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9EAEC0-6658-4AB1-A34D-BA19E5A19948}"/>
              </a:ext>
            </a:extLst>
          </p:cNvPr>
          <p:cNvSpPr txBox="1"/>
          <p:nvPr/>
        </p:nvSpPr>
        <p:spPr>
          <a:xfrm>
            <a:off x="1073203" y="2300083"/>
            <a:ext cx="4560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 err="1">
                <a:latin typeface="Consolas" panose="020B0609020204030204" pitchFamily="49" charset="0"/>
              </a:rPr>
              <a:t>Augmented</a:t>
            </a:r>
            <a:r>
              <a:rPr lang="fr-CA" sz="2400" dirty="0">
                <a:latin typeface="Consolas" panose="020B0609020204030204" pitchFamily="49" charset="0"/>
              </a:rPr>
              <a:t> reality, for a </a:t>
            </a:r>
            <a:r>
              <a:rPr lang="fr-CA" sz="2400" dirty="0" err="1">
                <a:latin typeface="Consolas" panose="020B0609020204030204" pitchFamily="49" charset="0"/>
              </a:rPr>
              <a:t>better</a:t>
            </a:r>
            <a:r>
              <a:rPr lang="fr-CA" sz="2400" dirty="0">
                <a:latin typeface="Consolas" panose="020B0609020204030204" pitchFamily="49" charset="0"/>
              </a:rPr>
              <a:t> shopping </a:t>
            </a:r>
            <a:r>
              <a:rPr lang="fr-CA" sz="2400" dirty="0" err="1">
                <a:latin typeface="Consolas" panose="020B0609020204030204" pitchFamily="49" charset="0"/>
              </a:rPr>
              <a:t>experience</a:t>
            </a:r>
            <a:endParaRPr lang="fr-CA" sz="2400" dirty="0">
              <a:latin typeface="Consolas" panose="020B0609020204030204" pitchFamily="49" charset="0"/>
            </a:endParaRPr>
          </a:p>
        </p:txBody>
      </p:sp>
      <p:pic>
        <p:nvPicPr>
          <p:cNvPr id="1044" name="Picture 20" descr="Image result for augmented reality clipart png">
            <a:extLst>
              <a:ext uri="{FF2B5EF4-FFF2-40B4-BE49-F238E27FC236}">
                <a16:creationId xmlns:a16="http://schemas.microsoft.com/office/drawing/2014/main" id="{55609B7B-91E8-4FE8-923D-3B89AB138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187" y="99523"/>
            <a:ext cx="5930900" cy="240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4383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647CE7-B8FA-4B44-B688-22481292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2" y="254905"/>
            <a:ext cx="11539538" cy="992189"/>
          </a:xfrm>
        </p:spPr>
        <p:txBody>
          <a:bodyPr>
            <a:normAutofit/>
          </a:bodyPr>
          <a:lstStyle/>
          <a:p>
            <a:r>
              <a:rPr lang="fr-CA" sz="3000" dirty="0">
                <a:latin typeface="Consolas" panose="020B0609020204030204" pitchFamily="49" charset="0"/>
              </a:rPr>
              <a:t>360.</a:t>
            </a:r>
            <a:r>
              <a:rPr lang="fr-CA" sz="2400" dirty="0">
                <a:latin typeface="Consolas" panose="020B0609020204030204" pitchFamily="49" charset="0"/>
              </a:rPr>
              <a:t>C</a:t>
            </a:r>
            <a:r>
              <a:rPr lang="fr-CA" sz="3000" dirty="0">
                <a:latin typeface="Consolas" panose="020B0609020204030204" pitchFamily="49" charset="0"/>
              </a:rPr>
              <a:t>Ar – </a:t>
            </a:r>
            <a:r>
              <a:rPr lang="fr-CA" sz="3000" dirty="0" err="1">
                <a:latin typeface="Consolas" panose="020B0609020204030204" pitchFamily="49" charset="0"/>
              </a:rPr>
              <a:t>revolutionizing</a:t>
            </a:r>
            <a:r>
              <a:rPr lang="fr-CA" sz="3000" dirty="0">
                <a:latin typeface="Consolas" panose="020B0609020204030204" pitchFamily="49" charset="0"/>
              </a:rPr>
              <a:t> online </a:t>
            </a:r>
            <a:r>
              <a:rPr lang="fr-CA" sz="3000" dirty="0" err="1">
                <a:latin typeface="Consolas" panose="020B0609020204030204" pitchFamily="49" charset="0"/>
              </a:rPr>
              <a:t>customer</a:t>
            </a:r>
            <a:r>
              <a:rPr lang="fr-CA" sz="3000" dirty="0">
                <a:latin typeface="Consolas" panose="020B0609020204030204" pitchFamily="49" charset="0"/>
              </a:rPr>
              <a:t> </a:t>
            </a:r>
            <a:r>
              <a:rPr lang="fr-CA" sz="3000" dirty="0" err="1">
                <a:latin typeface="Consolas" panose="020B0609020204030204" pitchFamily="49" charset="0"/>
              </a:rPr>
              <a:t>experience</a:t>
            </a:r>
            <a:endParaRPr lang="fr-CA" sz="3000" dirty="0">
              <a:latin typeface="Consolas" panose="020B0609020204030204" pitchFamily="49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6ED12-A407-4A1E-ACAF-C6D6D2FE7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390" y="1279377"/>
            <a:ext cx="8534400" cy="28643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400" dirty="0" err="1">
                <a:solidFill>
                  <a:schemeClr val="tx1"/>
                </a:solidFill>
              </a:rPr>
              <a:t>Before</a:t>
            </a:r>
            <a:endParaRPr lang="fr-CA" sz="2400" dirty="0">
              <a:solidFill>
                <a:schemeClr val="tx1"/>
              </a:solidFill>
            </a:endParaRPr>
          </a:p>
          <a:p>
            <a:r>
              <a:rPr lang="fr-CA" dirty="0">
                <a:solidFill>
                  <a:schemeClr val="tx1"/>
                </a:solidFill>
              </a:rPr>
              <a:t>Pictures </a:t>
            </a:r>
            <a:r>
              <a:rPr lang="fr-CA" dirty="0" err="1">
                <a:solidFill>
                  <a:schemeClr val="tx1"/>
                </a:solidFill>
              </a:rPr>
              <a:t>aren’t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always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reprensentative</a:t>
            </a:r>
            <a:r>
              <a:rPr lang="fr-CA" dirty="0">
                <a:solidFill>
                  <a:schemeClr val="tx1"/>
                </a:solidFill>
              </a:rPr>
              <a:t> </a:t>
            </a:r>
          </a:p>
          <a:p>
            <a:r>
              <a:rPr lang="fr-CA" dirty="0">
                <a:solidFill>
                  <a:schemeClr val="tx1"/>
                </a:solidFill>
              </a:rPr>
              <a:t>Not </a:t>
            </a:r>
            <a:r>
              <a:rPr lang="fr-CA" dirty="0" err="1">
                <a:solidFill>
                  <a:schemeClr val="tx1"/>
                </a:solidFill>
              </a:rPr>
              <a:t>every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details</a:t>
            </a:r>
            <a:r>
              <a:rPr lang="fr-CA" dirty="0">
                <a:solidFill>
                  <a:schemeClr val="tx1"/>
                </a:solidFill>
              </a:rPr>
              <a:t> about cars are </a:t>
            </a:r>
            <a:r>
              <a:rPr lang="fr-CA" dirty="0" err="1">
                <a:solidFill>
                  <a:schemeClr val="tx1"/>
                </a:solidFill>
              </a:rPr>
              <a:t>seen</a:t>
            </a:r>
            <a:endParaRPr lang="fr-CA" dirty="0">
              <a:solidFill>
                <a:schemeClr val="tx1"/>
              </a:solidFill>
            </a:endParaRPr>
          </a:p>
          <a:p>
            <a:r>
              <a:rPr lang="fr-CA" dirty="0">
                <a:solidFill>
                  <a:schemeClr val="tx1"/>
                </a:solidFill>
              </a:rPr>
              <a:t>Inventory limitation: </a:t>
            </a:r>
            <a:r>
              <a:rPr lang="fr-CA" dirty="0" err="1">
                <a:solidFill>
                  <a:schemeClr val="tx1"/>
                </a:solidFill>
              </a:rPr>
              <a:t>Customer’s</a:t>
            </a:r>
            <a:r>
              <a:rPr lang="fr-CA" dirty="0">
                <a:solidFill>
                  <a:schemeClr val="tx1"/>
                </a:solidFill>
              </a:rPr>
              <a:t> are </a:t>
            </a:r>
            <a:r>
              <a:rPr lang="fr-CA" dirty="0" err="1">
                <a:solidFill>
                  <a:schemeClr val="tx1"/>
                </a:solidFill>
              </a:rPr>
              <a:t>limited</a:t>
            </a:r>
            <a:r>
              <a:rPr lang="fr-CA" dirty="0">
                <a:solidFill>
                  <a:schemeClr val="tx1"/>
                </a:solidFill>
              </a:rPr>
              <a:t> to the </a:t>
            </a:r>
            <a:r>
              <a:rPr lang="fr-CA" dirty="0" err="1">
                <a:solidFill>
                  <a:schemeClr val="tx1"/>
                </a:solidFill>
              </a:rPr>
              <a:t>inventory</a:t>
            </a:r>
            <a:r>
              <a:rPr lang="fr-CA" dirty="0">
                <a:solidFill>
                  <a:schemeClr val="tx1"/>
                </a:solidFill>
              </a:rPr>
              <a:t> of the </a:t>
            </a:r>
            <a:r>
              <a:rPr lang="fr-CA" dirty="0" err="1">
                <a:solidFill>
                  <a:schemeClr val="tx1"/>
                </a:solidFill>
              </a:rPr>
              <a:t>dealership</a:t>
            </a:r>
            <a:endParaRPr lang="fr-CA" dirty="0">
              <a:solidFill>
                <a:schemeClr val="tx1"/>
              </a:solidFill>
            </a:endParaRPr>
          </a:p>
          <a:p>
            <a:endParaRPr lang="fr-CA" dirty="0">
              <a:solidFill>
                <a:schemeClr val="tx1"/>
              </a:solidFill>
            </a:endParaRPr>
          </a:p>
          <a:p>
            <a:pPr lvl="1"/>
            <a:endParaRPr lang="fr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04A576-2ACC-4F84-96C8-E50055E00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04" y="4003940"/>
            <a:ext cx="3378490" cy="2246977"/>
          </a:xfrm>
          <a:prstGeom prst="rect">
            <a:avLst/>
          </a:prstGeom>
        </p:spPr>
      </p:pic>
      <p:pic>
        <p:nvPicPr>
          <p:cNvPr id="36" name="Picture 8" descr="Image result for car dealership clipart png">
            <a:extLst>
              <a:ext uri="{FF2B5EF4-FFF2-40B4-BE49-F238E27FC236}">
                <a16:creationId xmlns:a16="http://schemas.microsoft.com/office/drawing/2014/main" id="{2E2153E8-28F9-4B1C-8D52-DB3D4A5D65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8055" y="1474105"/>
            <a:ext cx="2005771" cy="95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5B9F93-AAC6-4B24-B90D-58A6F32DF7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2943" y="4062337"/>
            <a:ext cx="3444055" cy="22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55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0" descr="Image result for car hologram png">
            <a:extLst>
              <a:ext uri="{FF2B5EF4-FFF2-40B4-BE49-F238E27FC236}">
                <a16:creationId xmlns:a16="http://schemas.microsoft.com/office/drawing/2014/main" id="{2C1F7560-3070-40E9-A3B2-F050E2D557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000"/>
                    </a14:imgEffect>
                    <a14:imgEffect>
                      <a14:colorTemperature colorTemp="2611"/>
                    </a14:imgEffect>
                    <a14:imgEffect>
                      <a14:saturation sat="146000"/>
                    </a14:imgEffect>
                    <a14:imgEffect>
                      <a14:brightnessContrast bright="-4000" contras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55649" y="4063241"/>
            <a:ext cx="4045708" cy="2236718"/>
          </a:xfrm>
          <a:prstGeom prst="rect">
            <a:avLst/>
          </a:prstGeom>
          <a:noFill/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24B32265-D526-44B2-B82E-8977DFEFB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A453D36-EF7F-403B-A9E0-553E1F0B3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E7E8D9E-8474-4515-9EEB-0B46BE8EF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86A1812-CCD3-429E-AAAE-CC335A33F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CB9509C-1B73-4063-8E69-E9024ACED1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4BEF3D9-6561-4BA4-AD81-AC90EF33F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AECE845D-3AB7-4FF5-B7A0-7C724F148E1D}"/>
              </a:ext>
            </a:extLst>
          </p:cNvPr>
          <p:cNvSpPr txBox="1">
            <a:spLocks/>
          </p:cNvSpPr>
          <p:nvPr/>
        </p:nvSpPr>
        <p:spPr>
          <a:xfrm>
            <a:off x="423862" y="254905"/>
            <a:ext cx="11539538" cy="9921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CA" sz="3000" dirty="0">
                <a:latin typeface="Consolas" panose="020B0609020204030204" pitchFamily="49" charset="0"/>
              </a:rPr>
              <a:t>360.</a:t>
            </a:r>
            <a:r>
              <a:rPr lang="fr-CA" sz="2400" dirty="0">
                <a:latin typeface="Consolas" panose="020B0609020204030204" pitchFamily="49" charset="0"/>
              </a:rPr>
              <a:t>C</a:t>
            </a:r>
            <a:r>
              <a:rPr lang="fr-CA" sz="3000" dirty="0">
                <a:latin typeface="Consolas" panose="020B0609020204030204" pitchFamily="49" charset="0"/>
              </a:rPr>
              <a:t>Ar– </a:t>
            </a:r>
            <a:r>
              <a:rPr lang="fr-CA" sz="3000" dirty="0" err="1">
                <a:latin typeface="Consolas" panose="020B0609020204030204" pitchFamily="49" charset="0"/>
              </a:rPr>
              <a:t>revolutionizing</a:t>
            </a:r>
            <a:r>
              <a:rPr lang="fr-CA" sz="3000" dirty="0">
                <a:latin typeface="Consolas" panose="020B0609020204030204" pitchFamily="49" charset="0"/>
              </a:rPr>
              <a:t> online </a:t>
            </a:r>
            <a:r>
              <a:rPr lang="fr-CA" sz="3000" dirty="0" err="1">
                <a:latin typeface="Consolas" panose="020B0609020204030204" pitchFamily="49" charset="0"/>
              </a:rPr>
              <a:t>customer</a:t>
            </a:r>
            <a:r>
              <a:rPr lang="fr-CA" sz="3000" dirty="0">
                <a:latin typeface="Consolas" panose="020B0609020204030204" pitchFamily="49" charset="0"/>
              </a:rPr>
              <a:t> </a:t>
            </a:r>
            <a:r>
              <a:rPr lang="fr-CA" sz="3000" dirty="0" err="1">
                <a:latin typeface="Consolas" panose="020B0609020204030204" pitchFamily="49" charset="0"/>
              </a:rPr>
              <a:t>experience</a:t>
            </a:r>
            <a:endParaRPr lang="fr-CA" sz="3000" dirty="0">
              <a:latin typeface="Consolas" panose="020B0609020204030204" pitchFamily="49" charset="0"/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E8E43A19-2BA4-4B98-BD6A-4DA4C2226A6D}"/>
              </a:ext>
            </a:extLst>
          </p:cNvPr>
          <p:cNvSpPr txBox="1">
            <a:spLocks/>
          </p:cNvSpPr>
          <p:nvPr/>
        </p:nvSpPr>
        <p:spPr>
          <a:xfrm>
            <a:off x="423862" y="1501999"/>
            <a:ext cx="8534400" cy="2864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fr-CA" sz="2400" dirty="0" err="1">
                <a:solidFill>
                  <a:schemeClr val="tx1"/>
                </a:solidFill>
              </a:rPr>
              <a:t>After</a:t>
            </a:r>
            <a:endParaRPr lang="fr-CA" sz="2400" dirty="0">
              <a:solidFill>
                <a:schemeClr val="tx1"/>
              </a:solidFill>
            </a:endParaRPr>
          </a:p>
          <a:p>
            <a:r>
              <a:rPr lang="fr-CA" dirty="0" err="1">
                <a:solidFill>
                  <a:schemeClr val="tx1"/>
                </a:solidFill>
              </a:rPr>
              <a:t>Augmented</a:t>
            </a:r>
            <a:r>
              <a:rPr lang="fr-CA" dirty="0">
                <a:solidFill>
                  <a:schemeClr val="tx1"/>
                </a:solidFill>
              </a:rPr>
              <a:t> reality </a:t>
            </a:r>
            <a:r>
              <a:rPr lang="fr-CA" dirty="0" err="1">
                <a:solidFill>
                  <a:schemeClr val="tx1"/>
                </a:solidFill>
              </a:rPr>
              <a:t>gives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customer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accurate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visual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representation</a:t>
            </a:r>
            <a:r>
              <a:rPr lang="fr-CA" dirty="0">
                <a:solidFill>
                  <a:schemeClr val="tx1"/>
                </a:solidFill>
              </a:rPr>
              <a:t> of </a:t>
            </a:r>
            <a:r>
              <a:rPr lang="fr-CA" dirty="0" err="1">
                <a:solidFill>
                  <a:schemeClr val="tx1"/>
                </a:solidFill>
              </a:rPr>
              <a:t>their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potential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next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purchase</a:t>
            </a:r>
            <a:endParaRPr lang="fr-CA" dirty="0">
              <a:solidFill>
                <a:schemeClr val="tx1"/>
              </a:solidFill>
            </a:endParaRPr>
          </a:p>
          <a:p>
            <a:r>
              <a:rPr lang="fr-CA" dirty="0">
                <a:solidFill>
                  <a:schemeClr val="tx1"/>
                </a:solidFill>
              </a:rPr>
              <a:t>A lot more </a:t>
            </a:r>
            <a:r>
              <a:rPr lang="fr-CA" dirty="0" err="1">
                <a:solidFill>
                  <a:schemeClr val="tx1"/>
                </a:solidFill>
              </a:rPr>
              <a:t>details</a:t>
            </a:r>
            <a:r>
              <a:rPr lang="fr-CA" dirty="0">
                <a:solidFill>
                  <a:schemeClr val="tx1"/>
                </a:solidFill>
              </a:rPr>
              <a:t> are </a:t>
            </a:r>
            <a:r>
              <a:rPr lang="fr-CA" dirty="0" err="1">
                <a:solidFill>
                  <a:schemeClr val="tx1"/>
                </a:solidFill>
              </a:rPr>
              <a:t>available</a:t>
            </a:r>
            <a:endParaRPr lang="fr-CA" dirty="0">
              <a:solidFill>
                <a:schemeClr val="tx1"/>
              </a:solidFill>
            </a:endParaRPr>
          </a:p>
          <a:p>
            <a:r>
              <a:rPr lang="fr-CA" dirty="0">
                <a:solidFill>
                  <a:schemeClr val="tx1"/>
                </a:solidFill>
              </a:rPr>
              <a:t>No </a:t>
            </a:r>
            <a:r>
              <a:rPr lang="fr-CA" dirty="0" err="1">
                <a:solidFill>
                  <a:schemeClr val="tx1"/>
                </a:solidFill>
              </a:rPr>
              <a:t>inventory</a:t>
            </a:r>
            <a:r>
              <a:rPr lang="fr-CA" dirty="0">
                <a:solidFill>
                  <a:schemeClr val="tx1"/>
                </a:solidFill>
              </a:rPr>
              <a:t> limitation, </a:t>
            </a:r>
            <a:r>
              <a:rPr lang="fr-CA" dirty="0" err="1">
                <a:solidFill>
                  <a:schemeClr val="tx1"/>
                </a:solidFill>
              </a:rPr>
              <a:t>every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customer</a:t>
            </a:r>
            <a:r>
              <a:rPr lang="fr-CA" dirty="0">
                <a:solidFill>
                  <a:schemeClr val="tx1"/>
                </a:solidFill>
              </a:rPr>
              <a:t> has </a:t>
            </a:r>
            <a:r>
              <a:rPr lang="fr-CA" dirty="0" err="1">
                <a:solidFill>
                  <a:schemeClr val="tx1"/>
                </a:solidFill>
              </a:rPr>
              <a:t>access</a:t>
            </a:r>
            <a:r>
              <a:rPr lang="fr-CA" dirty="0">
                <a:solidFill>
                  <a:schemeClr val="tx1"/>
                </a:solidFill>
              </a:rPr>
              <a:t> to the main </a:t>
            </a:r>
            <a:r>
              <a:rPr lang="fr-CA" dirty="0" err="1">
                <a:solidFill>
                  <a:schemeClr val="tx1"/>
                </a:solidFill>
              </a:rPr>
              <a:t>database</a:t>
            </a:r>
            <a:r>
              <a:rPr lang="fr-CA" dirty="0">
                <a:solidFill>
                  <a:schemeClr val="tx1"/>
                </a:solidFill>
              </a:rPr>
              <a:t>, </a:t>
            </a:r>
            <a:r>
              <a:rPr lang="fr-CA" dirty="0" err="1">
                <a:solidFill>
                  <a:schemeClr val="tx1"/>
                </a:solidFill>
              </a:rPr>
              <a:t>which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contains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every</a:t>
            </a:r>
            <a:r>
              <a:rPr lang="fr-CA" dirty="0">
                <a:solidFill>
                  <a:schemeClr val="tx1"/>
                </a:solidFill>
              </a:rPr>
              <a:t> car</a:t>
            </a:r>
          </a:p>
          <a:p>
            <a:endParaRPr lang="fr-CA" dirty="0">
              <a:solidFill>
                <a:schemeClr val="tx1"/>
              </a:solidFill>
            </a:endParaRPr>
          </a:p>
          <a:p>
            <a:pPr lvl="1"/>
            <a:endParaRPr lang="fr-CA" dirty="0">
              <a:solidFill>
                <a:schemeClr val="tx1"/>
              </a:solidFill>
            </a:endParaRPr>
          </a:p>
        </p:txBody>
      </p:sp>
      <p:pic>
        <p:nvPicPr>
          <p:cNvPr id="3074" name="Picture 2" descr="Image result for augmented reality clipart png">
            <a:extLst>
              <a:ext uri="{FF2B5EF4-FFF2-40B4-BE49-F238E27FC236}">
                <a16:creationId xmlns:a16="http://schemas.microsoft.com/office/drawing/2014/main" id="{DAE63C84-9358-403D-A73C-F79FA16A09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18" r="22241"/>
          <a:stretch/>
        </p:blipFill>
        <p:spPr bwMode="auto">
          <a:xfrm>
            <a:off x="9633757" y="1676399"/>
            <a:ext cx="1404393" cy="2335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0977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4D63DF4-BA27-4B62-A004-558B79D97180}"/>
              </a:ext>
            </a:extLst>
          </p:cNvPr>
          <p:cNvSpPr txBox="1">
            <a:spLocks/>
          </p:cNvSpPr>
          <p:nvPr/>
        </p:nvSpPr>
        <p:spPr>
          <a:xfrm>
            <a:off x="423862" y="254905"/>
            <a:ext cx="11539538" cy="9921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CA" sz="3000" dirty="0">
                <a:latin typeface="Consolas" panose="020B0609020204030204" pitchFamily="49" charset="0"/>
              </a:rPr>
              <a:t>360.</a:t>
            </a:r>
            <a:r>
              <a:rPr lang="fr-CA" sz="2400" dirty="0">
                <a:latin typeface="Consolas" panose="020B0609020204030204" pitchFamily="49" charset="0"/>
              </a:rPr>
              <a:t>C</a:t>
            </a:r>
            <a:r>
              <a:rPr lang="fr-CA" sz="3000" dirty="0">
                <a:latin typeface="Consolas" panose="020B0609020204030204" pitchFamily="49" charset="0"/>
              </a:rPr>
              <a:t>Ar– </a:t>
            </a:r>
            <a:r>
              <a:rPr lang="fr-CA" sz="3000" dirty="0" err="1">
                <a:latin typeface="Consolas" panose="020B0609020204030204" pitchFamily="49" charset="0"/>
              </a:rPr>
              <a:t>revolutionizing</a:t>
            </a:r>
            <a:r>
              <a:rPr lang="fr-CA" sz="3000" dirty="0">
                <a:latin typeface="Consolas" panose="020B0609020204030204" pitchFamily="49" charset="0"/>
              </a:rPr>
              <a:t> online </a:t>
            </a:r>
            <a:r>
              <a:rPr lang="fr-CA" sz="3000" dirty="0" err="1">
                <a:latin typeface="Consolas" panose="020B0609020204030204" pitchFamily="49" charset="0"/>
              </a:rPr>
              <a:t>customer</a:t>
            </a:r>
            <a:r>
              <a:rPr lang="fr-CA" sz="3000" dirty="0">
                <a:latin typeface="Consolas" panose="020B0609020204030204" pitchFamily="49" charset="0"/>
              </a:rPr>
              <a:t> </a:t>
            </a:r>
            <a:r>
              <a:rPr lang="fr-CA" sz="3000" dirty="0" err="1">
                <a:latin typeface="Consolas" panose="020B0609020204030204" pitchFamily="49" charset="0"/>
              </a:rPr>
              <a:t>experience</a:t>
            </a:r>
            <a:endParaRPr lang="fr-CA" sz="3000" dirty="0">
              <a:latin typeface="Consolas" panose="020B060902020403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A55F4D9-B420-4D73-8E22-91C46087538D}"/>
              </a:ext>
            </a:extLst>
          </p:cNvPr>
          <p:cNvSpPr txBox="1">
            <a:spLocks/>
          </p:cNvSpPr>
          <p:nvPr/>
        </p:nvSpPr>
        <p:spPr>
          <a:xfrm>
            <a:off x="423862" y="1501999"/>
            <a:ext cx="8534400" cy="2864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fr-CA" sz="2400" dirty="0">
                <a:solidFill>
                  <a:schemeClr val="tx1"/>
                </a:solidFill>
              </a:rPr>
              <a:t>How </a:t>
            </a:r>
            <a:r>
              <a:rPr lang="fr-CA" sz="2400" dirty="0" err="1">
                <a:solidFill>
                  <a:schemeClr val="tx1"/>
                </a:solidFill>
              </a:rPr>
              <a:t>it</a:t>
            </a:r>
            <a:r>
              <a:rPr lang="fr-CA" sz="2400" dirty="0">
                <a:solidFill>
                  <a:schemeClr val="tx1"/>
                </a:solidFill>
              </a:rPr>
              <a:t> </a:t>
            </a:r>
            <a:r>
              <a:rPr lang="fr-CA" sz="2400" dirty="0" err="1">
                <a:solidFill>
                  <a:schemeClr val="tx1"/>
                </a:solidFill>
              </a:rPr>
              <a:t>works</a:t>
            </a:r>
            <a:r>
              <a:rPr lang="fr-CA" sz="2400" dirty="0">
                <a:solidFill>
                  <a:schemeClr val="tx1"/>
                </a:solidFill>
              </a:rPr>
              <a:t> – </a:t>
            </a:r>
            <a:r>
              <a:rPr lang="fr-CA" sz="2400" dirty="0" err="1">
                <a:solidFill>
                  <a:schemeClr val="tx1"/>
                </a:solidFill>
              </a:rPr>
              <a:t>Augmented</a:t>
            </a:r>
            <a:r>
              <a:rPr lang="fr-CA" sz="2400" dirty="0">
                <a:solidFill>
                  <a:schemeClr val="tx1"/>
                </a:solidFill>
              </a:rPr>
              <a:t> reality</a:t>
            </a:r>
          </a:p>
          <a:p>
            <a:r>
              <a:rPr lang="fr-CA" dirty="0">
                <a:solidFill>
                  <a:schemeClr val="tx1"/>
                </a:solidFill>
              </a:rPr>
              <a:t>Android App </a:t>
            </a:r>
            <a:r>
              <a:rPr lang="fr-CA" dirty="0" err="1">
                <a:solidFill>
                  <a:schemeClr val="tx1"/>
                </a:solidFill>
              </a:rPr>
              <a:t>built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with</a:t>
            </a:r>
            <a:r>
              <a:rPr lang="fr-CA" dirty="0">
                <a:solidFill>
                  <a:schemeClr val="tx1"/>
                </a:solidFill>
              </a:rPr>
              <a:t> Android Studio, </a:t>
            </a:r>
            <a:r>
              <a:rPr lang="fr-CA" dirty="0" err="1">
                <a:solidFill>
                  <a:schemeClr val="tx1"/>
                </a:solidFill>
              </a:rPr>
              <a:t>ARCore</a:t>
            </a:r>
            <a:r>
              <a:rPr lang="fr-CA" dirty="0">
                <a:solidFill>
                  <a:schemeClr val="tx1"/>
                </a:solidFill>
              </a:rPr>
              <a:t> and SQL</a:t>
            </a:r>
          </a:p>
          <a:p>
            <a:r>
              <a:rPr lang="fr-CA" dirty="0" err="1">
                <a:solidFill>
                  <a:schemeClr val="tx1"/>
                </a:solidFill>
              </a:rPr>
              <a:t>Allows</a:t>
            </a:r>
            <a:r>
              <a:rPr lang="fr-CA" dirty="0">
                <a:solidFill>
                  <a:schemeClr val="tx1"/>
                </a:solidFill>
              </a:rPr>
              <a:t> 3D </a:t>
            </a:r>
            <a:r>
              <a:rPr lang="fr-CA" dirty="0" err="1">
                <a:solidFill>
                  <a:schemeClr val="tx1"/>
                </a:solidFill>
              </a:rPr>
              <a:t>visual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reprensentation</a:t>
            </a:r>
            <a:endParaRPr lang="fr-CA" dirty="0">
              <a:solidFill>
                <a:schemeClr val="tx1"/>
              </a:solidFill>
            </a:endParaRPr>
          </a:p>
          <a:p>
            <a:r>
              <a:rPr lang="fr-CA" dirty="0" err="1">
                <a:solidFill>
                  <a:schemeClr val="tx1"/>
                </a:solidFill>
              </a:rPr>
              <a:t>Functionalities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built</a:t>
            </a:r>
            <a:r>
              <a:rPr lang="fr-CA" dirty="0">
                <a:solidFill>
                  <a:schemeClr val="tx1"/>
                </a:solidFill>
              </a:rPr>
              <a:t> in </a:t>
            </a:r>
            <a:r>
              <a:rPr lang="fr-CA" dirty="0" err="1">
                <a:solidFill>
                  <a:schemeClr val="tx1"/>
                </a:solidFill>
              </a:rPr>
              <a:t>include</a:t>
            </a:r>
            <a:r>
              <a:rPr lang="fr-CA" dirty="0">
                <a:solidFill>
                  <a:schemeClr val="tx1"/>
                </a:solidFill>
              </a:rPr>
              <a:t>: Select cars, </a:t>
            </a:r>
            <a:r>
              <a:rPr lang="fr-CA" dirty="0" err="1">
                <a:solidFill>
                  <a:schemeClr val="tx1"/>
                </a:solidFill>
              </a:rPr>
              <a:t>Buy</a:t>
            </a:r>
            <a:r>
              <a:rPr lang="fr-CA" dirty="0">
                <a:solidFill>
                  <a:schemeClr val="tx1"/>
                </a:solidFill>
              </a:rPr>
              <a:t>, Test drive, etc.</a:t>
            </a:r>
          </a:p>
          <a:p>
            <a:endParaRPr lang="fr-CA" dirty="0">
              <a:solidFill>
                <a:schemeClr val="tx1"/>
              </a:solidFill>
            </a:endParaRPr>
          </a:p>
          <a:p>
            <a:pPr lvl="1"/>
            <a:endParaRPr lang="fr-CA" dirty="0">
              <a:solidFill>
                <a:schemeClr val="tx1"/>
              </a:solidFill>
            </a:endParaRPr>
          </a:p>
        </p:txBody>
      </p:sp>
      <p:pic>
        <p:nvPicPr>
          <p:cNvPr id="7170" name="Picture 2" descr="Image result for augmented reality clipart png">
            <a:extLst>
              <a:ext uri="{FF2B5EF4-FFF2-40B4-BE49-F238E27FC236}">
                <a16:creationId xmlns:a16="http://schemas.microsoft.com/office/drawing/2014/main" id="{35A58982-CAD3-4E1A-8509-0D177699D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991"/>
                    </a14:imgEffect>
                    <a14:imgEffect>
                      <a14:saturation sa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322" y="3842489"/>
            <a:ext cx="2594976" cy="259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4945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4D63DF4-BA27-4B62-A004-558B79D97180}"/>
              </a:ext>
            </a:extLst>
          </p:cNvPr>
          <p:cNvSpPr txBox="1">
            <a:spLocks/>
          </p:cNvSpPr>
          <p:nvPr/>
        </p:nvSpPr>
        <p:spPr>
          <a:xfrm>
            <a:off x="423862" y="254905"/>
            <a:ext cx="11539538" cy="9921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CA" sz="3000" dirty="0">
                <a:latin typeface="Consolas" panose="020B0609020204030204" pitchFamily="49" charset="0"/>
              </a:rPr>
              <a:t>360.</a:t>
            </a:r>
            <a:r>
              <a:rPr lang="fr-CA" sz="2400" dirty="0">
                <a:latin typeface="Consolas" panose="020B0609020204030204" pitchFamily="49" charset="0"/>
              </a:rPr>
              <a:t>C</a:t>
            </a:r>
            <a:r>
              <a:rPr lang="fr-CA" sz="3000" dirty="0">
                <a:latin typeface="Consolas" panose="020B0609020204030204" pitchFamily="49" charset="0"/>
              </a:rPr>
              <a:t>Ar– </a:t>
            </a:r>
            <a:r>
              <a:rPr lang="fr-CA" sz="3000" dirty="0" err="1">
                <a:latin typeface="Consolas" panose="020B0609020204030204" pitchFamily="49" charset="0"/>
              </a:rPr>
              <a:t>revolutionizing</a:t>
            </a:r>
            <a:r>
              <a:rPr lang="fr-CA" sz="3000" dirty="0">
                <a:latin typeface="Consolas" panose="020B0609020204030204" pitchFamily="49" charset="0"/>
              </a:rPr>
              <a:t> online </a:t>
            </a:r>
            <a:r>
              <a:rPr lang="fr-CA" sz="3000" dirty="0" err="1">
                <a:latin typeface="Consolas" panose="020B0609020204030204" pitchFamily="49" charset="0"/>
              </a:rPr>
              <a:t>customer</a:t>
            </a:r>
            <a:r>
              <a:rPr lang="fr-CA" sz="3000" dirty="0">
                <a:latin typeface="Consolas" panose="020B0609020204030204" pitchFamily="49" charset="0"/>
              </a:rPr>
              <a:t> </a:t>
            </a:r>
            <a:r>
              <a:rPr lang="fr-CA" sz="3000" dirty="0" err="1">
                <a:latin typeface="Consolas" panose="020B0609020204030204" pitchFamily="49" charset="0"/>
              </a:rPr>
              <a:t>experience</a:t>
            </a:r>
            <a:endParaRPr lang="fr-CA" sz="3000" dirty="0">
              <a:latin typeface="Consolas" panose="020B060902020403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A55F4D9-B420-4D73-8E22-91C46087538D}"/>
              </a:ext>
            </a:extLst>
          </p:cNvPr>
          <p:cNvSpPr txBox="1">
            <a:spLocks/>
          </p:cNvSpPr>
          <p:nvPr/>
        </p:nvSpPr>
        <p:spPr>
          <a:xfrm>
            <a:off x="423862" y="1501999"/>
            <a:ext cx="8534400" cy="2864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fr-CA" sz="2400" dirty="0">
                <a:solidFill>
                  <a:schemeClr val="tx1"/>
                </a:solidFill>
              </a:rPr>
              <a:t>How </a:t>
            </a:r>
            <a:r>
              <a:rPr lang="fr-CA" sz="2400" dirty="0" err="1">
                <a:solidFill>
                  <a:schemeClr val="tx1"/>
                </a:solidFill>
              </a:rPr>
              <a:t>it</a:t>
            </a:r>
            <a:r>
              <a:rPr lang="fr-CA" sz="2400" dirty="0">
                <a:solidFill>
                  <a:schemeClr val="tx1"/>
                </a:solidFill>
              </a:rPr>
              <a:t> </a:t>
            </a:r>
            <a:r>
              <a:rPr lang="fr-CA" sz="2400" dirty="0" err="1">
                <a:solidFill>
                  <a:schemeClr val="tx1"/>
                </a:solidFill>
              </a:rPr>
              <a:t>works</a:t>
            </a:r>
            <a:r>
              <a:rPr lang="fr-CA" sz="2400" dirty="0">
                <a:solidFill>
                  <a:schemeClr val="tx1"/>
                </a:solidFill>
              </a:rPr>
              <a:t> – </a:t>
            </a:r>
            <a:r>
              <a:rPr lang="fr-CA" sz="2400" dirty="0" err="1">
                <a:solidFill>
                  <a:schemeClr val="tx1"/>
                </a:solidFill>
              </a:rPr>
              <a:t>Accessing</a:t>
            </a:r>
            <a:r>
              <a:rPr lang="fr-CA" sz="2400" dirty="0">
                <a:solidFill>
                  <a:schemeClr val="tx1"/>
                </a:solidFill>
              </a:rPr>
              <a:t> </a:t>
            </a:r>
            <a:r>
              <a:rPr lang="fr-CA" sz="2400" dirty="0" err="1">
                <a:solidFill>
                  <a:schemeClr val="tx1"/>
                </a:solidFill>
              </a:rPr>
              <a:t>Database</a:t>
            </a:r>
            <a:endParaRPr lang="fr-CA" sz="2400" dirty="0">
              <a:solidFill>
                <a:schemeClr val="tx1"/>
              </a:solidFill>
            </a:endParaRPr>
          </a:p>
          <a:p>
            <a:r>
              <a:rPr lang="fr-CA" dirty="0" err="1">
                <a:solidFill>
                  <a:schemeClr val="tx1"/>
                </a:solidFill>
              </a:rPr>
              <a:t>Accesssing</a:t>
            </a:r>
            <a:r>
              <a:rPr lang="fr-CA" dirty="0">
                <a:solidFill>
                  <a:schemeClr val="tx1"/>
                </a:solidFill>
              </a:rPr>
              <a:t> SQL </a:t>
            </a:r>
            <a:r>
              <a:rPr lang="fr-CA" dirty="0" err="1">
                <a:solidFill>
                  <a:schemeClr val="tx1"/>
                </a:solidFill>
              </a:rPr>
              <a:t>database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from</a:t>
            </a:r>
            <a:r>
              <a:rPr lang="fr-CA" dirty="0">
                <a:solidFill>
                  <a:schemeClr val="tx1"/>
                </a:solidFill>
              </a:rPr>
              <a:t> servers</a:t>
            </a:r>
          </a:p>
          <a:p>
            <a:r>
              <a:rPr lang="fr-CA" dirty="0" err="1">
                <a:solidFill>
                  <a:schemeClr val="tx1"/>
                </a:solidFill>
              </a:rPr>
              <a:t>Linking</a:t>
            </a:r>
            <a:r>
              <a:rPr lang="fr-CA" dirty="0">
                <a:solidFill>
                  <a:schemeClr val="tx1"/>
                </a:solidFill>
              </a:rPr>
              <a:t> the </a:t>
            </a:r>
            <a:r>
              <a:rPr lang="fr-CA" dirty="0" err="1">
                <a:solidFill>
                  <a:schemeClr val="tx1"/>
                </a:solidFill>
              </a:rPr>
              <a:t>database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our</a:t>
            </a:r>
            <a:r>
              <a:rPr lang="fr-CA" dirty="0">
                <a:solidFill>
                  <a:schemeClr val="tx1"/>
                </a:solidFill>
              </a:rPr>
              <a:t> new app</a:t>
            </a:r>
          </a:p>
          <a:p>
            <a:endParaRPr lang="fr-CA" dirty="0">
              <a:solidFill>
                <a:schemeClr val="tx1"/>
              </a:solidFill>
            </a:endParaRPr>
          </a:p>
          <a:p>
            <a:pPr lvl="1"/>
            <a:endParaRPr lang="fr-CA" dirty="0">
              <a:solidFill>
                <a:schemeClr val="tx1"/>
              </a:solidFill>
            </a:endParaRPr>
          </a:p>
        </p:txBody>
      </p:sp>
      <p:pic>
        <p:nvPicPr>
          <p:cNvPr id="6146" name="Picture 2" descr="Image result for database clipart">
            <a:extLst>
              <a:ext uri="{FF2B5EF4-FFF2-40B4-BE49-F238E27FC236}">
                <a16:creationId xmlns:a16="http://schemas.microsoft.com/office/drawing/2014/main" id="{B60014A0-436F-4468-87DB-1138465D6A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66" y="4422890"/>
            <a:ext cx="1545681" cy="186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77658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171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Consolas</vt:lpstr>
      <vt:lpstr>Wingdings 3</vt:lpstr>
      <vt:lpstr>Slice</vt:lpstr>
      <vt:lpstr>360.car</vt:lpstr>
      <vt:lpstr>360.CAr – revolutionizing online customer experience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360.ar</dc:title>
  <dc:creator>edouardo magini</dc:creator>
  <cp:lastModifiedBy>edouardo magini</cp:lastModifiedBy>
  <cp:revision>8</cp:revision>
  <dcterms:created xsi:type="dcterms:W3CDTF">2019-03-16T19:57:45Z</dcterms:created>
  <dcterms:modified xsi:type="dcterms:W3CDTF">2019-03-16T20:53:06Z</dcterms:modified>
</cp:coreProperties>
</file>